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5fa2111b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5fa2111b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5fa2111b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5fa2111b9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5fa2111b9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5fa2111b9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5fa2111b9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5fa2111b9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5fa2111b9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5fa2111b9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5fa2111b9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5fa2111b9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s://www.facebook.com/cara4384/?__tn__=K-R&amp;eid=ARASqsXW2j8o9o49tNWQHHaQE1-SvfSRUoVpQGa7gIfaviGS_JCrVWPXlBaju-4x1O_FLBgmCwY7z1hi&amp;fref=mentions&amp;__xts__%5B0%5D=68.ARDIR3ribd2RAK7Xh2bnV8QDmG8czYS92MFdEBAfmDwk9dgLsgM1_4HV4wEUvwoElzKgfa4fRFCC01trSCagyzDbBXkTVn_15P1x0pBfMBoWCEOjYok_lxApQDgE0-Xw_AQASpcZ4rU5w741xRdhzBvAVF7A-x0mP7K5wsci_9MfwNj8zpli_FKWx74-a1WLTAurZrtSZfHz-PBP8A6yggHMAAIDtqOJO9WO4QUhAzZTkALeGVS-KTX2VLbPLRfsVfF-ibCTuZdrJCHZKLhkdh_ZfSFra7lDob5B4S3I_Q7mEovwBRYYp-kzXl7QsvXbSuu8xOLCz4hNVg2yQMgfMrcppjihKBzRZCGGW74cYHVLKA_W8KK4Mx7H_XY8ZRpsYcyLFR6NLB-_NEpGXdx4FNaXIZnJe5PcqirbI8cQDpRd1l3TgO5WHzq38m0z_AnoDZihzZPKVucx5j5uhNgOn8FdIyTUlyOs_C8Eceq6wKN9xPjor0HrRNM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s://www.facebook.com/groups/313437492898876/permalink/340558376853454/"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jpg"/><Relationship Id="rId4" Type="http://schemas.openxmlformats.org/officeDocument/2006/relationships/hyperlink" Target="https://apurposedrivenmom2.vipmembervault.com/af/44160/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AD1DC"/>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0" y="2175450"/>
            <a:ext cx="8520600" cy="7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      </a:t>
            </a:r>
            <a:r>
              <a:rPr lang="en">
                <a:latin typeface="Impact"/>
                <a:ea typeface="Impact"/>
                <a:cs typeface="Impact"/>
                <a:sym typeface="Impact"/>
              </a:rPr>
              <a:t>Cara Harvey</a:t>
            </a:r>
            <a:endParaRPr>
              <a:latin typeface="Impact"/>
              <a:ea typeface="Impact"/>
              <a:cs typeface="Impact"/>
              <a:sym typeface="Impact"/>
            </a:endParaRPr>
          </a:p>
        </p:txBody>
      </p:sp>
      <p:sp>
        <p:nvSpPr>
          <p:cNvPr id="55" name="Google Shape;55;p13"/>
          <p:cNvSpPr txBox="1"/>
          <p:nvPr>
            <p:ph idx="1" type="subTitle"/>
          </p:nvPr>
        </p:nvSpPr>
        <p:spPr>
          <a:xfrm>
            <a:off x="510150" y="1186250"/>
            <a:ext cx="8520600" cy="65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A Purpose Driven Mom</a:t>
            </a:r>
            <a:endParaRPr>
              <a:solidFill>
                <a:srgbClr val="000000"/>
              </a:solidFill>
            </a:endParaRPr>
          </a:p>
        </p:txBody>
      </p:sp>
      <p:sp>
        <p:nvSpPr>
          <p:cNvPr id="56" name="Google Shape;56;p13"/>
          <p:cNvSpPr txBox="1"/>
          <p:nvPr/>
        </p:nvSpPr>
        <p:spPr>
          <a:xfrm>
            <a:off x="754050" y="3092925"/>
            <a:ext cx="7635900" cy="6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1800"/>
              <a:t> </a:t>
            </a:r>
            <a:r>
              <a:rPr lang="en" sz="2400"/>
              <a:t> 15 Minute Formula to Master Your Time</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 Formula</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500"/>
              </a:spcAft>
              <a:buNone/>
            </a:pPr>
            <a:r>
              <a:rPr lang="en">
                <a:solidFill>
                  <a:srgbClr val="1C1E21"/>
                </a:solidFill>
                <a:highlight>
                  <a:srgbClr val="F2F3F5"/>
                </a:highlight>
                <a:latin typeface="Times New Roman"/>
                <a:ea typeface="Times New Roman"/>
                <a:cs typeface="Times New Roman"/>
                <a:sym typeface="Times New Roman"/>
              </a:rPr>
              <a:t> </a:t>
            </a:r>
            <a:r>
              <a:rPr lang="en" sz="2400">
                <a:solidFill>
                  <a:srgbClr val="1C1E21"/>
                </a:solidFill>
                <a:highlight>
                  <a:srgbClr val="F2F3F5"/>
                </a:highlight>
                <a:latin typeface="Times New Roman"/>
                <a:ea typeface="Times New Roman"/>
                <a:cs typeface="Times New Roman"/>
                <a:sym typeface="Times New Roman"/>
              </a:rPr>
              <a:t>  I am Laurie from https://seekingserenityandharmony.com  I was a beta tester for Cara’s 15 minute formula program. . I also did the Master Your Time Live 3 day challenge she ran recently to kick off the 15 Minute Formula going live to the public. Due to lifes speed bumps I was not able to give the program my all but I promise you it was worth being part of the program.</a:t>
            </a:r>
            <a:r>
              <a:rPr lang="en" sz="2400">
                <a:solidFill>
                  <a:srgbClr val="1D2129"/>
                </a:solidFill>
                <a:highlight>
                  <a:srgbClr val="FFFFFF"/>
                </a:highlight>
                <a:latin typeface="Times New Roman"/>
                <a:ea typeface="Times New Roman"/>
                <a:cs typeface="Times New Roman"/>
                <a:sym typeface="Times New Roman"/>
              </a:rPr>
              <a:t> I still had great benefits from participating. </a:t>
            </a:r>
            <a:endParaRPr sz="2400"/>
          </a:p>
        </p:txBody>
      </p:sp>
      <p:pic>
        <p:nvPicPr>
          <p:cNvPr id="63" name="Google Shape;63;p14"/>
          <p:cNvPicPr preferRelativeResize="0"/>
          <p:nvPr/>
        </p:nvPicPr>
        <p:blipFill>
          <a:blip r:embed="rId3">
            <a:alphaModFix/>
          </a:blip>
          <a:stretch>
            <a:fillRect/>
          </a:stretch>
        </p:blipFill>
        <p:spPr>
          <a:xfrm>
            <a:off x="7747000" y="3746500"/>
            <a:ext cx="1396999" cy="1397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7" name="Shape 67"/>
        <p:cNvGrpSpPr/>
        <p:nvPr/>
      </p:nvGrpSpPr>
      <p:grpSpPr>
        <a:xfrm>
          <a:off x="0" y="0"/>
          <a:ext cx="0" cy="0"/>
          <a:chOff x="0" y="0"/>
          <a:chExt cx="0" cy="0"/>
        </a:xfrm>
      </p:grpSpPr>
      <p:sp>
        <p:nvSpPr>
          <p:cNvPr id="68" name="Google Shape;68;p15"/>
          <p:cNvSpPr txBox="1"/>
          <p:nvPr>
            <p:ph idx="4294967295" type="body"/>
          </p:nvPr>
        </p:nvSpPr>
        <p:spPr>
          <a:xfrm>
            <a:off x="311700" y="453975"/>
            <a:ext cx="8520600" cy="450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500"/>
              </a:spcBef>
              <a:spcAft>
                <a:spcPts val="0"/>
              </a:spcAft>
              <a:buNone/>
            </a:pPr>
            <a:r>
              <a:rPr lang="en" u="sng">
                <a:solidFill>
                  <a:srgbClr val="385898"/>
                </a:solidFill>
                <a:highlight>
                  <a:srgbClr val="FFFFFF"/>
                </a:highlight>
                <a:latin typeface="Times New Roman"/>
                <a:ea typeface="Times New Roman"/>
                <a:cs typeface="Times New Roman"/>
                <a:sym typeface="Times New Roman"/>
                <a:hlinkClick r:id="rId3"/>
              </a:rPr>
              <a:t>Cara Harvey: A Purpose Driven Mom</a:t>
            </a:r>
            <a:r>
              <a:rPr lang="en">
                <a:solidFill>
                  <a:srgbClr val="1D2129"/>
                </a:solidFill>
                <a:highlight>
                  <a:srgbClr val="FFFFFF"/>
                </a:highlight>
                <a:latin typeface="Times New Roman"/>
                <a:ea typeface="Times New Roman"/>
                <a:cs typeface="Times New Roman"/>
                <a:sym typeface="Times New Roman"/>
              </a:rPr>
              <a:t> is inspiring and a great cheerleader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a:solidFill>
                  <a:srgbClr val="1D2129"/>
                </a:solidFill>
                <a:highlight>
                  <a:srgbClr val="FFFFFF"/>
                </a:highlight>
                <a:latin typeface="Times New Roman"/>
                <a:ea typeface="Times New Roman"/>
                <a:cs typeface="Times New Roman"/>
                <a:sym typeface="Times New Roman"/>
              </a:rPr>
              <a:t>She is not someone just trying to sell you something. She truly wants to offer something that is a benefit to those who invest in it.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a:solidFill>
                  <a:srgbClr val="1D2129"/>
                </a:solidFill>
                <a:highlight>
                  <a:srgbClr val="FFFFFF"/>
                </a:highlight>
                <a:latin typeface="Times New Roman"/>
                <a:ea typeface="Times New Roman"/>
                <a:cs typeface="Times New Roman"/>
                <a:sym typeface="Times New Roman"/>
              </a:rPr>
              <a:t>I believe the money or time invested in this program is worth it to those who are seeking help and willing to make a change. It is not a quick fix. You need to be able to actually work the program and follow the steps. Otherwise it will be like when I paid to go to Weight Watchers and then went home and ate a box of cookies after hitting my daily calorie count. You need to want things to get better in order to committ to the program.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1D2129"/>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i="1" lang="en" sz="4800" u="sng">
                <a:solidFill>
                  <a:srgbClr val="1D2129"/>
                </a:solidFill>
                <a:highlight>
                  <a:srgbClr val="FFFFFF"/>
                </a:highlight>
                <a:latin typeface="Times New Roman"/>
                <a:ea typeface="Times New Roman"/>
                <a:cs typeface="Times New Roman"/>
                <a:sym typeface="Times New Roman"/>
              </a:rPr>
              <a:t>                                             But...</a:t>
            </a:r>
            <a:endParaRPr b="1" i="1" sz="4800" u="sng">
              <a:solidFill>
                <a:srgbClr val="1D2129"/>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spcBef>
                <a:spcPts val="12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2" name="Shape 72"/>
        <p:cNvGrpSpPr/>
        <p:nvPr/>
      </p:nvGrpSpPr>
      <p:grpSpPr>
        <a:xfrm>
          <a:off x="0" y="0"/>
          <a:ext cx="0" cy="0"/>
          <a:chOff x="0" y="0"/>
          <a:chExt cx="0" cy="0"/>
        </a:xfrm>
      </p:grpSpPr>
      <p:sp>
        <p:nvSpPr>
          <p:cNvPr id="73" name="Google Shape;73;p16"/>
          <p:cNvSpPr txBox="1"/>
          <p:nvPr/>
        </p:nvSpPr>
        <p:spPr>
          <a:xfrm>
            <a:off x="311700" y="285750"/>
            <a:ext cx="8520600" cy="4283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000">
                <a:solidFill>
                  <a:srgbClr val="1D2129"/>
                </a:solidFill>
                <a:highlight>
                  <a:srgbClr val="FFFFFF"/>
                </a:highlight>
                <a:latin typeface="Impact"/>
                <a:ea typeface="Impact"/>
                <a:cs typeface="Impact"/>
                <a:sym typeface="Impact"/>
              </a:rPr>
              <a:t>     Who couldn’t use more time in their day???</a:t>
            </a:r>
            <a:endParaRPr sz="3000">
              <a:solidFill>
                <a:srgbClr val="1D2129"/>
              </a:solidFill>
              <a:highlight>
                <a:srgbClr val="FFFFFF"/>
              </a:highlight>
              <a:latin typeface="Impact"/>
              <a:ea typeface="Impact"/>
              <a:cs typeface="Impact"/>
              <a:sym typeface="Impact"/>
            </a:endParaRPr>
          </a:p>
          <a:p>
            <a:pPr indent="0" lvl="0" marL="0" rtl="0" algn="l">
              <a:lnSpc>
                <a:spcPct val="115000"/>
              </a:lnSpc>
              <a:spcBef>
                <a:spcPts val="500"/>
              </a:spcBef>
              <a:spcAft>
                <a:spcPts val="0"/>
              </a:spcAft>
              <a:buNone/>
            </a:pPr>
            <a:r>
              <a:rPr lang="en" sz="1800">
                <a:solidFill>
                  <a:srgbClr val="1D2129"/>
                </a:solidFill>
                <a:highlight>
                  <a:srgbClr val="FFFFFF"/>
                </a:highlight>
                <a:latin typeface="Times New Roman"/>
                <a:ea typeface="Times New Roman"/>
                <a:cs typeface="Times New Roman"/>
                <a:sym typeface="Times New Roman"/>
              </a:rPr>
              <a:t>    </a:t>
            </a:r>
            <a:r>
              <a:rPr lang="en" sz="1800">
                <a:solidFill>
                  <a:srgbClr val="1D2129"/>
                </a:solidFill>
                <a:highlight>
                  <a:srgbClr val="FFFFFF"/>
                </a:highlight>
                <a:latin typeface="Times New Roman"/>
                <a:ea typeface="Times New Roman"/>
                <a:cs typeface="Times New Roman"/>
                <a:sym typeface="Times New Roman"/>
              </a:rPr>
              <a:t>I don't know about you but I definitely could use some time management skills.</a:t>
            </a:r>
            <a:endParaRPr sz="1800">
              <a:solidFill>
                <a:srgbClr val="1D2129"/>
              </a:solidFill>
              <a:highlight>
                <a:srgbClr val="FFFFFF"/>
              </a:highlight>
              <a:latin typeface="Times New Roman"/>
              <a:ea typeface="Times New Roman"/>
              <a:cs typeface="Times New Roman"/>
              <a:sym typeface="Times New Roman"/>
            </a:endParaRPr>
          </a:p>
          <a:p>
            <a:pPr indent="0" lvl="0" marL="0" rtl="0" algn="l">
              <a:lnSpc>
                <a:spcPct val="115000"/>
              </a:lnSpc>
              <a:spcBef>
                <a:spcPts val="500"/>
              </a:spcBef>
              <a:spcAft>
                <a:spcPts val="0"/>
              </a:spcAft>
              <a:buNone/>
            </a:pPr>
            <a:r>
              <a:t/>
            </a:r>
            <a:endParaRPr sz="1800">
              <a:solidFill>
                <a:srgbClr val="1D2129"/>
              </a:solidFill>
              <a:highlight>
                <a:srgbClr val="FFFFFF"/>
              </a:highlight>
              <a:latin typeface="Times New Roman"/>
              <a:ea typeface="Times New Roman"/>
              <a:cs typeface="Times New Roman"/>
              <a:sym typeface="Times New Roman"/>
            </a:endParaRPr>
          </a:p>
          <a:p>
            <a:pPr indent="0" lvl="0" marL="0" rtl="0" algn="l">
              <a:lnSpc>
                <a:spcPct val="115000"/>
              </a:lnSpc>
              <a:spcBef>
                <a:spcPts val="500"/>
              </a:spcBef>
              <a:spcAft>
                <a:spcPts val="0"/>
              </a:spcAft>
              <a:buNone/>
            </a:pPr>
            <a:r>
              <a:rPr lang="en" sz="1800">
                <a:solidFill>
                  <a:srgbClr val="1D2129"/>
                </a:solidFill>
                <a:highlight>
                  <a:srgbClr val="FFFFFF"/>
                </a:highlight>
                <a:latin typeface="Times New Roman"/>
                <a:ea typeface="Times New Roman"/>
                <a:cs typeface="Times New Roman"/>
                <a:sym typeface="Times New Roman"/>
              </a:rPr>
              <a:t>                            </a:t>
            </a:r>
            <a:r>
              <a:rPr lang="en" sz="3000">
                <a:solidFill>
                  <a:srgbClr val="1D2129"/>
                </a:solidFill>
                <a:highlight>
                  <a:srgbClr val="FFFFFF"/>
                </a:highlight>
                <a:latin typeface="Times New Roman"/>
                <a:ea typeface="Times New Roman"/>
                <a:cs typeface="Times New Roman"/>
                <a:sym typeface="Times New Roman"/>
              </a:rPr>
              <a:t>This is what I wrote on July 10th ...</a:t>
            </a:r>
            <a:endParaRPr sz="3000">
              <a:solidFill>
                <a:srgbClr val="1D2129"/>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 sz="1800" u="sng">
                <a:solidFill>
                  <a:srgbClr val="616770"/>
                </a:solidFill>
                <a:highlight>
                  <a:srgbClr val="FFFFFF"/>
                </a:highlight>
                <a:latin typeface="Times New Roman"/>
                <a:ea typeface="Times New Roman"/>
                <a:cs typeface="Times New Roman"/>
                <a:sym typeface="Times New Roman"/>
                <a:hlinkClick r:id="rId3"/>
              </a:rPr>
              <a:t>July 10</a:t>
            </a:r>
            <a:r>
              <a:rPr lang="en" sz="1800">
                <a:solidFill>
                  <a:srgbClr val="1D2129"/>
                </a:solidFill>
                <a:highlight>
                  <a:srgbClr val="FFFFFF"/>
                </a:highlight>
                <a:latin typeface="Times New Roman"/>
                <a:ea typeface="Times New Roman"/>
                <a:cs typeface="Times New Roman"/>
                <a:sym typeface="Times New Roman"/>
              </a:rPr>
              <a:t>~ In spite of struggling with some mental and physical issues I pushed through yesterday and hauled off trash, recycling, bottle returns and picked up a few groceries. I got quite a bit of clutter out of my dining room.Today I am thankful for what I got done yesterday. I give credit to this course/ group.</a:t>
            </a:r>
            <a:endParaRPr sz="1800">
              <a:solidFill>
                <a:srgbClr val="1D2129"/>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500"/>
              </a:spcAft>
              <a:buNone/>
            </a:pPr>
            <a:r>
              <a:t/>
            </a:r>
            <a:endParaRPr sz="1800">
              <a:solidFill>
                <a:srgbClr val="1D2129"/>
              </a:solidFill>
              <a:highlight>
                <a:srgbClr val="FFFFFF"/>
              </a:highlight>
              <a:latin typeface="Times New Roman"/>
              <a:ea typeface="Times New Roman"/>
              <a:cs typeface="Times New Roman"/>
              <a:sym typeface="Times New Roman"/>
            </a:endParaRPr>
          </a:p>
        </p:txBody>
      </p:sp>
      <p:pic>
        <p:nvPicPr>
          <p:cNvPr id="74" name="Google Shape;74;p16"/>
          <p:cNvPicPr preferRelativeResize="0"/>
          <p:nvPr/>
        </p:nvPicPr>
        <p:blipFill>
          <a:blip r:embed="rId4">
            <a:alphaModFix/>
          </a:blip>
          <a:stretch>
            <a:fillRect/>
          </a:stretch>
        </p:blipFill>
        <p:spPr>
          <a:xfrm>
            <a:off x="7667625" y="3651250"/>
            <a:ext cx="1396999" cy="1397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7"/>
          <p:cNvSpPr txBox="1"/>
          <p:nvPr/>
        </p:nvSpPr>
        <p:spPr>
          <a:xfrm>
            <a:off x="444500" y="317500"/>
            <a:ext cx="7969200" cy="45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None/>
            </a:pPr>
            <a:r>
              <a:rPr lang="en" sz="1800"/>
              <a:t>Earlier this year I had been working on a project called  “Systems and Tools to Boost Time Management”. I learned that I didn’t have my act together enough to write about it.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Cara has put together the systems and tools that clicked for me. FINALLY after years of struggling I have a time management sytem that is working for me. I still need to tweak it some and discipline myself. But this program really works. You just have to actually work it.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 tended to jump from one system to another and ran in circles. Not any more since I have been using the 15 minute formula! </a:t>
            </a:r>
            <a:endParaRPr sz="1800"/>
          </a:p>
        </p:txBody>
      </p:sp>
      <p:pic>
        <p:nvPicPr>
          <p:cNvPr id="80" name="Google Shape;80;p17"/>
          <p:cNvPicPr preferRelativeResize="0"/>
          <p:nvPr/>
        </p:nvPicPr>
        <p:blipFill>
          <a:blip r:embed="rId3">
            <a:alphaModFix/>
          </a:blip>
          <a:stretch>
            <a:fillRect/>
          </a:stretch>
        </p:blipFill>
        <p:spPr>
          <a:xfrm>
            <a:off x="7747000" y="3746500"/>
            <a:ext cx="1396999" cy="1397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8"/>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Calibri"/>
                <a:ea typeface="Calibri"/>
                <a:cs typeface="Calibri"/>
                <a:sym typeface="Calibri"/>
              </a:rPr>
              <a:t>I enjoy my family and I  am working to improve our health. I am a mom of 6 and gram of 3. My goal is to spend more enjoyable time with family and less time with stress and depression over that unfinished to do list.</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chemeClr val="dk1"/>
                </a:solidFill>
              </a:rPr>
              <a:t>What kinds of things do you wish you had more time for in your life? Are  you spending time on the little things and missing out on those things you consider bigger things?</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Finding a working system that works for you can help you find that time you are seeking. Setting Goals, Priorities and a plan can change things for the better.</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Cara’s 15 Minute Formula can help you do that! </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latin typeface="Calibri"/>
              <a:ea typeface="Calibri"/>
              <a:cs typeface="Calibri"/>
              <a:sym typeface="Calibri"/>
            </a:endParaRPr>
          </a:p>
        </p:txBody>
      </p:sp>
      <p:pic>
        <p:nvPicPr>
          <p:cNvPr id="86" name="Google Shape;86;p18"/>
          <p:cNvPicPr preferRelativeResize="0"/>
          <p:nvPr/>
        </p:nvPicPr>
        <p:blipFill>
          <a:blip r:embed="rId3">
            <a:alphaModFix/>
          </a:blip>
          <a:stretch>
            <a:fillRect/>
          </a:stretch>
        </p:blipFill>
        <p:spPr>
          <a:xfrm>
            <a:off x="7524750" y="3556000"/>
            <a:ext cx="1396999" cy="139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666750" y="387350"/>
            <a:ext cx="7810500" cy="2971800"/>
          </a:xfrm>
          <a:prstGeom prst="rect">
            <a:avLst/>
          </a:prstGeom>
          <a:noFill/>
          <a:ln>
            <a:noFill/>
          </a:ln>
        </p:spPr>
      </p:pic>
      <p:sp>
        <p:nvSpPr>
          <p:cNvPr id="92" name="Google Shape;92;p19"/>
          <p:cNvSpPr txBox="1"/>
          <p:nvPr/>
        </p:nvSpPr>
        <p:spPr>
          <a:xfrm>
            <a:off x="746125" y="3683000"/>
            <a:ext cx="7731000" cy="10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1800" u="sng">
                <a:solidFill>
                  <a:schemeClr val="hlink"/>
                </a:solidFill>
                <a:hlinkClick r:id="rId4"/>
              </a:rPr>
              <a:t>https://apurposedrivenmom2.vipmembervault.com/af/44160/13</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